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dal" panose="020B0604020202020204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e8efefd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e8efefd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e8efefd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e8efefd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6e8efefd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6e8efefd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6e8efefd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6e8efefd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6e8efefd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6e8efefd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6e8efefd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6e8efefd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6e8efefd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6e8efefd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6e8efefd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6e8efefd1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5eeaa66b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5eeaa66b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6e8efefd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46e8efefd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6e8efef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6e8efefd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e8efefd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6e8efefd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e8efefd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e8efefd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e8efefd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6e8efefd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e8efefd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e8efefd1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6e8efefd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6e8efefd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6e8efefd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6e8efefd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41639"/>
          <a:stretch/>
        </p:blipFill>
        <p:spPr>
          <a:xfrm>
            <a:off x="2548573" y="1588875"/>
            <a:ext cx="3240925" cy="35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309625" y="69150"/>
            <a:ext cx="8533200" cy="1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rebuchet MS"/>
                <a:ea typeface="Trebuchet MS"/>
                <a:cs typeface="Trebuchet MS"/>
                <a:sym typeface="Trebuchet MS"/>
              </a:rPr>
              <a:t>Overview of Curriculum for Math </a:t>
            </a:r>
            <a:endParaRPr sz="36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rebuchet MS"/>
                <a:ea typeface="Trebuchet MS"/>
                <a:cs typeface="Trebuchet MS"/>
                <a:sym typeface="Trebuchet MS"/>
              </a:rPr>
              <a:t>and English Language Arts</a:t>
            </a:r>
            <a:endParaRPr sz="36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000" y="4126237"/>
            <a:ext cx="652900" cy="9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9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  <a:defRPr b="1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797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000" y="4126237"/>
            <a:ext cx="652900" cy="9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Math8HWResources" TargetMode="External"/><Relationship Id="rId3" Type="http://schemas.openxmlformats.org/officeDocument/2006/relationships/hyperlink" Target="https://im.openupresources.org/" TargetMode="External"/><Relationship Id="rId7" Type="http://schemas.openxmlformats.org/officeDocument/2006/relationships/hyperlink" Target="http://bit.ly/G7MathHWResour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it.ly/G6MathHWResources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ake-ms-math.weebly.com/curriculum-documents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ake-ms-math.weebly.com/support-resources.html" TargetMode="External"/><Relationship Id="rId9" Type="http://schemas.openxmlformats.org/officeDocument/2006/relationships/hyperlink" Target="https://www.khanacademy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athematicsvisionprojec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hanacademy.org/" TargetMode="External"/><Relationship Id="rId5" Type="http://schemas.openxmlformats.org/officeDocument/2006/relationships/hyperlink" Target="http://wake-ms-math.weebly.com/curriculum-documents.html" TargetMode="External"/><Relationship Id="rId4" Type="http://schemas.openxmlformats.org/officeDocument/2006/relationships/hyperlink" Target="http://wake-ms-math.weebly.com/support-resourc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www.wcpss.net/apexms" TargetMode="External"/><Relationship Id="rId4" Type="http://schemas.openxmlformats.org/officeDocument/2006/relationships/hyperlink" Target="https://drive.google.com/open?id=0B1lePLnhwyeNTUpSYnFIcm1IV2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1593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Up Resources (OUR) for Math 6, 6+, 7, 7+, 8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119075" y="1293800"/>
            <a:ext cx="85206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Overarching Design Structure</a:t>
            </a:r>
            <a:endParaRPr sz="2400" b="1">
              <a:solidFill>
                <a:srgbClr val="9900FF"/>
              </a:solidFill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8" y="1782038"/>
            <a:ext cx="8905875" cy="1228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2"/>
          <p:cNvGrpSpPr/>
          <p:nvPr/>
        </p:nvGrpSpPr>
        <p:grpSpPr>
          <a:xfrm>
            <a:off x="4834349" y="123377"/>
            <a:ext cx="4105423" cy="880927"/>
            <a:chOff x="4316938" y="2106038"/>
            <a:chExt cx="4589116" cy="923500"/>
          </a:xfrm>
        </p:grpSpPr>
        <p:pic>
          <p:nvPicPr>
            <p:cNvPr id="139" name="Google Shape;139;p22"/>
            <p:cNvPicPr preferRelativeResize="0"/>
            <p:nvPr/>
          </p:nvPicPr>
          <p:blipFill rotWithShape="1">
            <a:blip r:embed="rId4">
              <a:alphaModFix/>
            </a:blip>
            <a:srcRect t="8643" b="20162"/>
            <a:stretch/>
          </p:blipFill>
          <p:spPr>
            <a:xfrm>
              <a:off x="4316938" y="2106038"/>
              <a:ext cx="1314220" cy="92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05628" y="2211564"/>
              <a:ext cx="3300426" cy="712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1593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Up Resources (OUR) for Math 6, 6+, 7, 7+, 8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250575" y="1519450"/>
            <a:ext cx="85206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Structure of Each Lesson</a:t>
            </a:r>
            <a:endParaRPr sz="2400" b="1">
              <a:solidFill>
                <a:srgbClr val="9900FF"/>
              </a:solidFill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325" y="1408425"/>
            <a:ext cx="3690625" cy="3670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3"/>
          <p:cNvGrpSpPr/>
          <p:nvPr/>
        </p:nvGrpSpPr>
        <p:grpSpPr>
          <a:xfrm>
            <a:off x="4834349" y="123377"/>
            <a:ext cx="4105423" cy="880927"/>
            <a:chOff x="4316938" y="2106038"/>
            <a:chExt cx="4589116" cy="923500"/>
          </a:xfrm>
        </p:grpSpPr>
        <p:pic>
          <p:nvPicPr>
            <p:cNvPr id="149" name="Google Shape;149;p23"/>
            <p:cNvPicPr preferRelativeResize="0"/>
            <p:nvPr/>
          </p:nvPicPr>
          <p:blipFill rotWithShape="1">
            <a:blip r:embed="rId4">
              <a:alphaModFix/>
            </a:blip>
            <a:srcRect t="8643" b="20162"/>
            <a:stretch/>
          </p:blipFill>
          <p:spPr>
            <a:xfrm>
              <a:off x="4316938" y="2106038"/>
              <a:ext cx="1314220" cy="92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05628" y="2211564"/>
              <a:ext cx="3300426" cy="712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1593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Up Resources (OUR) for Math 6, 6+, 7, 7+, 8</a:t>
            </a: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75250" y="1258650"/>
            <a:ext cx="85206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Opportunities for Assessment</a:t>
            </a:r>
            <a:endParaRPr sz="2400" b="1">
              <a:solidFill>
                <a:srgbClr val="9900FF"/>
              </a:solidFill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1320725" y="1734375"/>
            <a:ext cx="5780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1. Pre-Unit Assessment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2. Embedded assessment in every lesson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a. Student discourse and look-fors in Activity Narratives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b. Cool-downs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3. Mid- and End-of-Unit Assessments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4. Culminating lesson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58" name="Google Shape;158;p24"/>
          <p:cNvGrpSpPr/>
          <p:nvPr/>
        </p:nvGrpSpPr>
        <p:grpSpPr>
          <a:xfrm>
            <a:off x="4834349" y="123377"/>
            <a:ext cx="4105423" cy="880927"/>
            <a:chOff x="4316938" y="2106038"/>
            <a:chExt cx="4589116" cy="923500"/>
          </a:xfrm>
        </p:grpSpPr>
        <p:pic>
          <p:nvPicPr>
            <p:cNvPr id="159" name="Google Shape;159;p24"/>
            <p:cNvPicPr preferRelativeResize="0"/>
            <p:nvPr/>
          </p:nvPicPr>
          <p:blipFill rotWithShape="1">
            <a:blip r:embed="rId3">
              <a:alphaModFix/>
            </a:blip>
            <a:srcRect t="8643" b="20162"/>
            <a:stretch/>
          </p:blipFill>
          <p:spPr>
            <a:xfrm>
              <a:off x="4316938" y="2106038"/>
              <a:ext cx="1314220" cy="92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05628" y="2211564"/>
              <a:ext cx="3300426" cy="712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1593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Up Resources (OUR) for Math 6, 6+, 7, 7+, 8</a:t>
            </a: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623400" y="1278625"/>
            <a:ext cx="8520600" cy="31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Resources for Parents and Students</a:t>
            </a:r>
            <a:endParaRPr sz="2400" b="1">
              <a:solidFill>
                <a:srgbClr val="99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Up Resources: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im.openupresources.org/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WCPSS Math Resources: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wake-ms-math.weebly.com/support-resources.html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WCPSS Math Pacing: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wake-ms-math.weebly.com/curriculum-documents.html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6 Math HW Resources: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bit.ly/G6MathHWResources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7 Math HW Resources: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bit.ly/G7MathHWResources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8 HW Resources: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bit.ly/Math8HWResources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Khan Academy: Online Math Tutorials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www.khanacademy.org/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9900FF"/>
              </a:solidFill>
            </a:endParaRPr>
          </a:p>
        </p:txBody>
      </p:sp>
      <p:grpSp>
        <p:nvGrpSpPr>
          <p:cNvPr id="167" name="Google Shape;167;p25"/>
          <p:cNvGrpSpPr/>
          <p:nvPr/>
        </p:nvGrpSpPr>
        <p:grpSpPr>
          <a:xfrm>
            <a:off x="4834349" y="123377"/>
            <a:ext cx="4105423" cy="880927"/>
            <a:chOff x="4316938" y="2106038"/>
            <a:chExt cx="4589116" cy="923500"/>
          </a:xfrm>
        </p:grpSpPr>
        <p:pic>
          <p:nvPicPr>
            <p:cNvPr id="168" name="Google Shape;168;p25"/>
            <p:cNvPicPr preferRelativeResize="0"/>
            <p:nvPr/>
          </p:nvPicPr>
          <p:blipFill rotWithShape="1">
            <a:blip r:embed="rId10">
              <a:alphaModFix/>
            </a:blip>
            <a:srcRect t="8643" b="20162"/>
            <a:stretch/>
          </p:blipFill>
          <p:spPr>
            <a:xfrm>
              <a:off x="4316938" y="2106038"/>
              <a:ext cx="1314220" cy="92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605628" y="2211564"/>
              <a:ext cx="3300426" cy="712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4077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MVP Resources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I and Math II</a:t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 t="16001" b="28089"/>
          <a:stretch/>
        </p:blipFill>
        <p:spPr>
          <a:xfrm>
            <a:off x="5172475" y="90300"/>
            <a:ext cx="3423375" cy="10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207775" y="1432000"/>
            <a:ext cx="6236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Mathematics Vision Project?</a:t>
            </a:r>
            <a:r>
              <a:rPr lang="en" sz="1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MVP is an open-source high school mathematics curriculum written by and for teachers. MVP was created to address the future needs of students competing in a global community.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http://www.mathematicsvisionproject.com/</a:t>
            </a: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4077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MVP Resources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I and Math II</a:t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t="16001" b="28089"/>
          <a:stretch/>
        </p:blipFill>
        <p:spPr>
          <a:xfrm>
            <a:off x="5172475" y="90300"/>
            <a:ext cx="3423375" cy="10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0" y="1166900"/>
            <a:ext cx="90744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MVP Math like?</a:t>
            </a:r>
            <a:r>
              <a:rPr lang="en" sz="18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MVP classroom experience does not look like the traditional math classroom that students may have experienced in the past. In the MVP classroom, the teacher launches </a:t>
            </a:r>
            <a:r>
              <a:rPr lang="en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deep mathematical task 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allows students time to work with others on solving the task. Teachers facilitate </a:t>
            </a:r>
            <a:r>
              <a:rPr lang="en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to explore, question, consider, discuss their ideas, and listen to the ideas of their classmates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Then the teacher brings the whole class back together to discuss different solution pathways and the math involved.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4077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MVP Resources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I and Math II</a:t>
            </a: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t="16001" b="28089"/>
          <a:stretch/>
        </p:blipFill>
        <p:spPr>
          <a:xfrm>
            <a:off x="5172475" y="90300"/>
            <a:ext cx="3423375" cy="10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407700" y="1313000"/>
            <a:ext cx="296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MVP Homework</a:t>
            </a:r>
            <a:r>
              <a:rPr lang="en" sz="2400" b="1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 b="1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“Ready, Set, Go!” homework assignments are correlated to the daily classroom experience. 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225" y="1319311"/>
            <a:ext cx="5463775" cy="332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4077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MVP Resources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I and Math II</a:t>
            </a:r>
            <a:endParaRPr/>
          </a:p>
        </p:txBody>
      </p:sp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 t="16001" b="28089"/>
          <a:stretch/>
        </p:blipFill>
        <p:spPr>
          <a:xfrm>
            <a:off x="5172475" y="90300"/>
            <a:ext cx="3423375" cy="10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732900" y="1274525"/>
            <a:ext cx="3839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MVP Resources </a:t>
            </a:r>
            <a:endParaRPr sz="2600" b="1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Although the student materials can be accessed digitally thought the district’s Canvas site, students are provided with copies of a consumable workbook for each unit. </a:t>
            </a:r>
            <a:endParaRPr sz="2600" b="1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4077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MVP Resources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I and Math II</a:t>
            </a: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 t="16001" b="28089"/>
          <a:stretch/>
        </p:blipFill>
        <p:spPr>
          <a:xfrm>
            <a:off x="5172475" y="90300"/>
            <a:ext cx="3423375" cy="10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 txBox="1"/>
          <p:nvPr/>
        </p:nvSpPr>
        <p:spPr>
          <a:xfrm>
            <a:off x="612900" y="1410625"/>
            <a:ext cx="80967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Parent and Student Support Resources</a:t>
            </a:r>
            <a:endParaRPr sz="2600" b="1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I and 2 MVP Homework Help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Canvas course </a:t>
            </a: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“NC Math 1” or “NC Math 2”</a:t>
            </a:r>
            <a:endParaRPr sz="2400">
              <a:solidFill>
                <a:srgbClr val="333333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WCPSS Math Resources: </a:t>
            </a:r>
            <a:r>
              <a:rPr lang="en" sz="1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wake-ms-math.weebly.com/support-resources.html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WCPSS Math Pacing: </a:t>
            </a:r>
            <a:r>
              <a:rPr lang="en" sz="1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wake-ms-math.weebly.com/curriculum-documents.html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Khan Academy: Online Math Tutorials </a:t>
            </a:r>
            <a:r>
              <a:rPr lang="en" sz="1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www.khanacademy.org/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9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2018-2019: New Standards, New Resources</a:t>
            </a:r>
            <a:endParaRPr b="1"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70150" y="1012100"/>
            <a:ext cx="387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North Carolina adopted new standards for English Language Arts and Math. These standards are vertically aligned and embrace essential instructional shifts.</a:t>
            </a:r>
            <a:endParaRPr sz="2400">
              <a:solidFill>
                <a:srgbClr val="000000"/>
              </a:solidFill>
            </a:endParaRPr>
          </a:p>
        </p:txBody>
      </p:sp>
      <p:grpSp>
        <p:nvGrpSpPr>
          <p:cNvPr id="60" name="Google Shape;60;p14"/>
          <p:cNvGrpSpPr/>
          <p:nvPr/>
        </p:nvGrpSpPr>
        <p:grpSpPr>
          <a:xfrm>
            <a:off x="4316938" y="2106038"/>
            <a:ext cx="4589116" cy="923500"/>
            <a:chOff x="4316938" y="2106038"/>
            <a:chExt cx="4589116" cy="923500"/>
          </a:xfrm>
        </p:grpSpPr>
        <p:pic>
          <p:nvPicPr>
            <p:cNvPr id="61" name="Google Shape;61;p14"/>
            <p:cNvPicPr preferRelativeResize="0"/>
            <p:nvPr/>
          </p:nvPicPr>
          <p:blipFill rotWithShape="1">
            <a:blip r:embed="rId3">
              <a:alphaModFix/>
            </a:blip>
            <a:srcRect t="8643" b="20162"/>
            <a:stretch/>
          </p:blipFill>
          <p:spPr>
            <a:xfrm>
              <a:off x="4316938" y="2106038"/>
              <a:ext cx="1314220" cy="92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05628" y="2211564"/>
              <a:ext cx="3300426" cy="712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1800" y="1012101"/>
            <a:ext cx="387048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t="16001" b="28089"/>
          <a:stretch/>
        </p:blipFill>
        <p:spPr>
          <a:xfrm>
            <a:off x="4631800" y="3550774"/>
            <a:ext cx="3810000" cy="11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9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2018-2019: New Standards, New Resources</a:t>
            </a:r>
            <a:endParaRPr b="1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800" y="1012101"/>
            <a:ext cx="387048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t="16001" b="28089"/>
          <a:stretch/>
        </p:blipFill>
        <p:spPr>
          <a:xfrm>
            <a:off x="4631800" y="3550774"/>
            <a:ext cx="3810000" cy="119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5"/>
          <p:cNvGrpSpPr/>
          <p:nvPr/>
        </p:nvGrpSpPr>
        <p:grpSpPr>
          <a:xfrm>
            <a:off x="4316938" y="2106038"/>
            <a:ext cx="4589116" cy="923500"/>
            <a:chOff x="4316938" y="2106038"/>
            <a:chExt cx="4589116" cy="923500"/>
          </a:xfrm>
        </p:grpSpPr>
        <p:pic>
          <p:nvPicPr>
            <p:cNvPr id="73" name="Google Shape;73;p15"/>
            <p:cNvPicPr preferRelativeResize="0"/>
            <p:nvPr/>
          </p:nvPicPr>
          <p:blipFill rotWithShape="1">
            <a:blip r:embed="rId5">
              <a:alphaModFix/>
            </a:blip>
            <a:srcRect t="8643" b="20162"/>
            <a:stretch/>
          </p:blipFill>
          <p:spPr>
            <a:xfrm>
              <a:off x="4316938" y="2106038"/>
              <a:ext cx="1314220" cy="92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05628" y="2211564"/>
              <a:ext cx="3300426" cy="712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04580">
            <a:off x="656577" y="912282"/>
            <a:ext cx="3304570" cy="390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593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Education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Language Arts 6-8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350" y="277501"/>
            <a:ext cx="387048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233800" y="1212850"/>
            <a:ext cx="8767200" cy="3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Trebuchet MS"/>
                <a:ea typeface="Trebuchet MS"/>
                <a:cs typeface="Trebuchet MS"/>
                <a:sym typeface="Trebuchet MS"/>
              </a:rPr>
              <a:t>What is EL Education? </a:t>
            </a:r>
            <a:endParaRPr sz="24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EL Education is </a:t>
            </a:r>
            <a:r>
              <a:rPr lang="en" sz="2200" b="1">
                <a:latin typeface="Trebuchet MS"/>
                <a:ea typeface="Trebuchet MS"/>
                <a:cs typeface="Trebuchet MS"/>
                <a:sym typeface="Trebuchet MS"/>
              </a:rPr>
              <a:t>an acclaimed curriculum</a:t>
            </a: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 written by and for teachers with emphasis placed on </a:t>
            </a:r>
            <a:r>
              <a:rPr lang="en" sz="2200" b="1">
                <a:latin typeface="Trebuchet MS"/>
                <a:ea typeface="Trebuchet MS"/>
                <a:cs typeface="Trebuchet MS"/>
                <a:sym typeface="Trebuchet MS"/>
              </a:rPr>
              <a:t>active learning</a:t>
            </a:r>
            <a:r>
              <a:rPr lang="en" sz="2200"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" sz="2200" b="1">
                <a:latin typeface="Trebuchet MS"/>
                <a:ea typeface="Trebuchet MS"/>
                <a:cs typeface="Trebuchet MS"/>
                <a:sym typeface="Trebuchet MS"/>
              </a:rPr>
              <a:t>student engagement</a:t>
            </a:r>
            <a:r>
              <a:rPr lang="en" sz="220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 Classrooms are structured with </a:t>
            </a:r>
            <a:r>
              <a:rPr lang="en" sz="2000" b="1">
                <a:latin typeface="Trebuchet MS"/>
                <a:ea typeface="Trebuchet MS"/>
                <a:cs typeface="Trebuchet MS"/>
                <a:sym typeface="Trebuchet MS"/>
              </a:rPr>
              <a:t>highly collaborative</a:t>
            </a: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 activities that allow students to engage in academic conversations and investigations of rich academic topics. EL aims to contribute to a student’s ability to be </a:t>
            </a:r>
            <a:r>
              <a:rPr lang="en" sz="2200" b="1">
                <a:latin typeface="Trebuchet MS"/>
                <a:ea typeface="Trebuchet MS"/>
                <a:cs typeface="Trebuchet MS"/>
                <a:sym typeface="Trebuchet MS"/>
              </a:rPr>
              <a:t>globally competitive</a:t>
            </a: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" sz="2200" b="1">
                <a:latin typeface="Trebuchet MS"/>
                <a:ea typeface="Trebuchet MS"/>
                <a:cs typeface="Trebuchet MS"/>
                <a:sym typeface="Trebuchet MS"/>
              </a:rPr>
              <a:t>active contributors</a:t>
            </a: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 in building a better world.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593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Education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Language Arts 6-8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350" y="277501"/>
            <a:ext cx="387048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750" y="1154300"/>
            <a:ext cx="7283610" cy="38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593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Education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Language Arts 6-8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350" y="277501"/>
            <a:ext cx="387048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384900" y="1300400"/>
            <a:ext cx="6658200" cy="3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Trebuchet MS"/>
                <a:ea typeface="Trebuchet MS"/>
                <a:cs typeface="Trebuchet MS"/>
                <a:sym typeface="Trebuchet MS"/>
              </a:rPr>
              <a:t>Student Resources for ELA</a:t>
            </a:r>
            <a:endParaRPr sz="18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Students engage in four learning modules that are divided into three units.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Each module features </a:t>
            </a:r>
            <a:r>
              <a:rPr lang="en" sz="1800" b="1">
                <a:latin typeface="Trebuchet MS"/>
                <a:ea typeface="Trebuchet MS"/>
                <a:cs typeface="Trebuchet MS"/>
                <a:sym typeface="Trebuchet MS"/>
              </a:rPr>
              <a:t>books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– not textbooks -- which have been carefully selected.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Students engage in a central text for use during their study of a module. These central texts are supported by a list of recommended texts—</a:t>
            </a:r>
            <a:r>
              <a:rPr lang="en" sz="1800" b="1">
                <a:latin typeface="Trebuchet MS"/>
                <a:ea typeface="Trebuchet MS"/>
                <a:cs typeface="Trebuchet MS"/>
                <a:sym typeface="Trebuchet MS"/>
              </a:rPr>
              <a:t>books, articles, and primary source documents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—that balance literary and informational texts at appropriate levels of complexity.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2073">
            <a:off x="7696575" y="3170862"/>
            <a:ext cx="1154075" cy="171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1423">
            <a:off x="7832725" y="1037400"/>
            <a:ext cx="1154075" cy="16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7242">
            <a:off x="7160895" y="1996225"/>
            <a:ext cx="1040855" cy="156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93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Education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Language Arts 6-8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350" y="277501"/>
            <a:ext cx="387048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263025" y="1300400"/>
            <a:ext cx="6341700" cy="3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Trebuchet MS"/>
                <a:ea typeface="Trebuchet MS"/>
                <a:cs typeface="Trebuchet MS"/>
                <a:sym typeface="Trebuchet MS"/>
              </a:rPr>
              <a:t>What should families see at home? </a:t>
            </a:r>
            <a:endParaRPr sz="24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Students will have homework assignments related to what they are reading at school. Often this homework will involve extensive writing.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Font typeface="Trebuchet MS"/>
              <a:buChar char="●"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They will independently read at home and engage families in conversations topics from school.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0214">
            <a:off x="7554898" y="3162350"/>
            <a:ext cx="1228400" cy="186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58464">
            <a:off x="6991843" y="1037393"/>
            <a:ext cx="1712974" cy="220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96356">
            <a:off x="6183223" y="2500425"/>
            <a:ext cx="1456728" cy="2236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1593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Education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Language Arts 6-8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350" y="277501"/>
            <a:ext cx="387048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263025" y="1300400"/>
            <a:ext cx="5650200" cy="3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Trebuchet MS"/>
                <a:ea typeface="Trebuchet MS"/>
                <a:cs typeface="Trebuchet MS"/>
                <a:sym typeface="Trebuchet MS"/>
              </a:rPr>
              <a:t>Resources for Parents and Students </a:t>
            </a:r>
            <a:endParaRPr sz="24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" sz="24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EL Overview for Parents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500"/>
              </a:spcBef>
              <a:spcAft>
                <a:spcPts val="500"/>
              </a:spcAft>
              <a:buSzPts val="2400"/>
              <a:buFont typeface="Trebuchet MS"/>
              <a:buChar char="●"/>
            </a:pPr>
            <a:r>
              <a:rPr lang="en" sz="24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Apex Middle School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Your student’s ELA teacher has the EL Student Workbook linked on her website which is accessible via AMS’s website.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80214">
            <a:off x="7554898" y="3162350"/>
            <a:ext cx="1228400" cy="186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58464">
            <a:off x="6991843" y="1037393"/>
            <a:ext cx="1712974" cy="220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96356">
            <a:off x="6183223" y="2500425"/>
            <a:ext cx="1456728" cy="2236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925" y="1219075"/>
            <a:ext cx="3480000" cy="34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966525" y="2987000"/>
            <a:ext cx="4880400" cy="17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B2B2B"/>
                </a:solidFill>
              </a:rPr>
              <a:t>Problem-Based Lesson Structure</a:t>
            </a:r>
            <a:endParaRPr sz="2000" b="1">
              <a:solidFill>
                <a:srgbClr val="2B2B2B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B2B2B"/>
                </a:solidFill>
              </a:rPr>
              <a:t>Deep Conceptual Exploration</a:t>
            </a:r>
            <a:endParaRPr sz="2000" b="1">
              <a:solidFill>
                <a:srgbClr val="2B2B2B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B2B2B"/>
                </a:solidFill>
              </a:rPr>
              <a:t>Standards-aligned Assessment</a:t>
            </a:r>
            <a:endParaRPr sz="2000" b="1">
              <a:solidFill>
                <a:srgbClr val="2B2B2B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B2B2B"/>
                </a:solidFill>
              </a:rPr>
              <a:t>Math Content and Language Routines</a:t>
            </a:r>
            <a:endParaRPr sz="2000" b="1">
              <a:solidFill>
                <a:srgbClr val="2B2B2B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2B2B2B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192450" y="1095900"/>
            <a:ext cx="4641900" cy="17826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Candal"/>
                <a:ea typeface="Candal"/>
                <a:cs typeface="Candal"/>
                <a:sym typeface="Candal"/>
              </a:rPr>
              <a:t>IM Vision:</a:t>
            </a:r>
            <a:endParaRPr sz="2400">
              <a:solidFill>
                <a:srgbClr val="F3F3F3"/>
              </a:solidFill>
              <a:latin typeface="Candal"/>
              <a:ea typeface="Candal"/>
              <a:cs typeface="Candal"/>
              <a:sym typeface="Cand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Candal"/>
                <a:ea typeface="Candal"/>
                <a:cs typeface="Candal"/>
                <a:sym typeface="Candal"/>
              </a:rPr>
              <a:t>A world where learners know, use, and enjoy mathematics.</a:t>
            </a:r>
            <a:endParaRPr sz="2400">
              <a:solidFill>
                <a:srgbClr val="F3F3F3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159300" y="90300"/>
            <a:ext cx="46857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Up Resources (OUR) for Math 6, 6+, 7, 7+, 8</a:t>
            </a:r>
            <a:endParaRPr/>
          </a:p>
        </p:txBody>
      </p:sp>
      <p:grpSp>
        <p:nvGrpSpPr>
          <p:cNvPr id="128" name="Google Shape;128;p21"/>
          <p:cNvGrpSpPr/>
          <p:nvPr/>
        </p:nvGrpSpPr>
        <p:grpSpPr>
          <a:xfrm>
            <a:off x="4834349" y="123377"/>
            <a:ext cx="4105423" cy="880927"/>
            <a:chOff x="4316938" y="2106038"/>
            <a:chExt cx="4589116" cy="923500"/>
          </a:xfrm>
        </p:grpSpPr>
        <p:pic>
          <p:nvPicPr>
            <p:cNvPr id="129" name="Google Shape;129;p21"/>
            <p:cNvPicPr preferRelativeResize="0"/>
            <p:nvPr/>
          </p:nvPicPr>
          <p:blipFill rotWithShape="1">
            <a:blip r:embed="rId4">
              <a:alphaModFix/>
            </a:blip>
            <a:srcRect t="8643" b="20162"/>
            <a:stretch/>
          </p:blipFill>
          <p:spPr>
            <a:xfrm>
              <a:off x="4316938" y="2106038"/>
              <a:ext cx="1314220" cy="92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05628" y="2211564"/>
              <a:ext cx="3300426" cy="712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829</Words>
  <Application>Microsoft Office PowerPoint</Application>
  <PresentationFormat>On-screen Show (16:9)</PresentationFormat>
  <Paragraphs>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Trebuchet MS</vt:lpstr>
      <vt:lpstr>Calibri</vt:lpstr>
      <vt:lpstr>Candal</vt:lpstr>
      <vt:lpstr>Arial</vt:lpstr>
      <vt:lpstr>Simple Light</vt:lpstr>
      <vt:lpstr>PowerPoint Presentation</vt:lpstr>
      <vt:lpstr>2018-2019: New Standards, New Resources</vt:lpstr>
      <vt:lpstr>2018-2019: New Standards, New Resources</vt:lpstr>
      <vt:lpstr>EL Education for  English Language Arts 6-8</vt:lpstr>
      <vt:lpstr>EL Education for  English Language Arts 6-8</vt:lpstr>
      <vt:lpstr>EL Education for  English Language Arts 6-8</vt:lpstr>
      <vt:lpstr>EL Education for  English Language Arts 6-8</vt:lpstr>
      <vt:lpstr>EL Education for  English Language Arts 6-8</vt:lpstr>
      <vt:lpstr>Open Up Resources (OUR) for Math 6, 6+, 7, 7+, 8</vt:lpstr>
      <vt:lpstr>Open Up Resources (OUR) for Math 6, 6+, 7, 7+, 8</vt:lpstr>
      <vt:lpstr>Open Up Resources (OUR) for Math 6, 6+, 7, 7+, 8</vt:lpstr>
      <vt:lpstr>Open Up Resources (OUR) for Math 6, 6+, 7, 7+, 8</vt:lpstr>
      <vt:lpstr>Open Up Resources (OUR) for Math 6, 6+, 7, 7+, 8</vt:lpstr>
      <vt:lpstr>MVP Resources for  Math I and Math II</vt:lpstr>
      <vt:lpstr>MVP Resources for  Math I and Math II</vt:lpstr>
      <vt:lpstr>MVP Resources for  Math I and Math II</vt:lpstr>
      <vt:lpstr>MVP Resources for  Math I and Math II</vt:lpstr>
      <vt:lpstr>MVP Resources for  Math I and Math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mfarina@wcpschools.wcpss.local</cp:lastModifiedBy>
  <cp:revision>1</cp:revision>
  <dcterms:modified xsi:type="dcterms:W3CDTF">2018-11-27T19:34:23Z</dcterms:modified>
</cp:coreProperties>
</file>